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handoutMasterIdLst>
    <p:handoutMasterId r:id="rId19"/>
  </p:handoutMasterIdLst>
  <p:sldIdLst>
    <p:sldId id="277" r:id="rId2"/>
    <p:sldId id="267" r:id="rId3"/>
    <p:sldId id="278" r:id="rId4"/>
    <p:sldId id="279" r:id="rId5"/>
    <p:sldId id="280" r:id="rId6"/>
    <p:sldId id="287" r:id="rId7"/>
    <p:sldId id="288" r:id="rId8"/>
    <p:sldId id="270" r:id="rId9"/>
    <p:sldId id="283" r:id="rId10"/>
    <p:sldId id="282" r:id="rId11"/>
    <p:sldId id="289" r:id="rId12"/>
    <p:sldId id="290" r:id="rId13"/>
    <p:sldId id="284" r:id="rId14"/>
    <p:sldId id="285" r:id="rId15"/>
    <p:sldId id="286"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08" autoAdjust="0"/>
    <p:restoredTop sz="94614" autoAdjust="0"/>
  </p:normalViewPr>
  <p:slideViewPr>
    <p:cSldViewPr snapToGrid="0">
      <p:cViewPr varScale="1">
        <p:scale>
          <a:sx n="123" d="100"/>
          <a:sy n="123" d="100"/>
        </p:scale>
        <p:origin x="200" y="27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11/3/18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11/3/18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11/3/18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11/3/18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11/3/18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11/3/18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11/3/18</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11/3/18</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11/3/18</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11/3/18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11/3/18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11/3/18</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Wines From</a:t>
            </a:r>
            <a:br>
              <a:rPr lang="en-US" dirty="0"/>
            </a:br>
            <a:r>
              <a:rPr lang="en-US" dirty="0"/>
              <a:t> Around</a:t>
            </a:r>
            <a:br>
              <a:rPr lang="en-US" dirty="0"/>
            </a:br>
            <a:r>
              <a:rPr lang="en-US" dirty="0"/>
              <a:t>The World</a:t>
            </a:r>
          </a:p>
        </p:txBody>
      </p:sp>
      <p:sp>
        <p:nvSpPr>
          <p:cNvPr id="3" name="Subtitle 2"/>
          <p:cNvSpPr>
            <a:spLocks noGrp="1"/>
          </p:cNvSpPr>
          <p:nvPr>
            <p:ph type="subTitle" idx="1"/>
          </p:nvPr>
        </p:nvSpPr>
        <p:spPr>
          <a:xfrm>
            <a:off x="444211" y="5305338"/>
            <a:ext cx="10058400" cy="365760"/>
          </a:xfrm>
        </p:spPr>
        <p:txBody>
          <a:bodyPr>
            <a:noAutofit/>
          </a:bodyPr>
          <a:lstStyle/>
          <a:p>
            <a:r>
              <a:rPr lang="en-US" sz="2400" dirty="0"/>
              <a:t>Team 3: Jessica, Chris </a:t>
            </a:r>
            <a:r>
              <a:rPr lang="en-US" sz="2400" dirty="0" err="1"/>
              <a:t>MCGee</a:t>
            </a:r>
            <a:r>
              <a:rPr lang="en-US" sz="2400" dirty="0"/>
              <a:t>, Anthony</a:t>
            </a:r>
            <a:endParaRPr lang="en-US" sz="2400" dirty="0">
              <a:solidFill>
                <a:schemeClr val="accent1">
                  <a:lumMod val="75000"/>
                </a:schemeClr>
              </a:solidFill>
            </a:endParaRPr>
          </a:p>
        </p:txBody>
      </p:sp>
      <p:pic>
        <p:nvPicPr>
          <p:cNvPr id="23" name="Picture 22">
            <a:extLst>
              <a:ext uri="{FF2B5EF4-FFF2-40B4-BE49-F238E27FC236}">
                <a16:creationId xmlns:a16="http://schemas.microsoft.com/office/drawing/2014/main" id="{6FFDD4B5-36E9-4553-A342-A4B50F77E5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0491" y="368757"/>
            <a:ext cx="3144048" cy="2092221"/>
          </a:xfrm>
          <a:prstGeom prst="rect">
            <a:avLst/>
          </a:prstGeom>
        </p:spPr>
      </p:pic>
      <p:pic>
        <p:nvPicPr>
          <p:cNvPr id="25" name="Picture 24">
            <a:extLst>
              <a:ext uri="{FF2B5EF4-FFF2-40B4-BE49-F238E27FC236}">
                <a16:creationId xmlns:a16="http://schemas.microsoft.com/office/drawing/2014/main" id="{E9396A51-D8CB-4713-AB89-B153F1219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7026" y="2606040"/>
            <a:ext cx="5070763" cy="3169227"/>
          </a:xfrm>
          <a:prstGeom prst="rect">
            <a:avLst/>
          </a:prstGeom>
        </p:spPr>
      </p:pic>
      <p:pic>
        <p:nvPicPr>
          <p:cNvPr id="27" name="Picture 26">
            <a:extLst>
              <a:ext uri="{FF2B5EF4-FFF2-40B4-BE49-F238E27FC236}">
                <a16:creationId xmlns:a16="http://schemas.microsoft.com/office/drawing/2014/main" id="{7E16D376-C838-465F-BA6F-6CCF8E2DB5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6315" y="528335"/>
            <a:ext cx="3842679" cy="1651678"/>
          </a:xfrm>
          <a:prstGeom prst="rect">
            <a:avLst/>
          </a:prstGeom>
        </p:spPr>
      </p:pic>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rPr>
              <a:t>Data Analysis</a:t>
            </a:r>
            <a:endParaRPr lang="en-US" dirty="0"/>
          </a:p>
        </p:txBody>
      </p:sp>
      <p:sp>
        <p:nvSpPr>
          <p:cNvPr id="3" name="Content Placeholder 2"/>
          <p:cNvSpPr>
            <a:spLocks noGrp="1"/>
          </p:cNvSpPr>
          <p:nvPr>
            <p:ph sz="half" idx="1"/>
          </p:nvPr>
        </p:nvSpPr>
        <p:spPr>
          <a:xfrm>
            <a:off x="851516" y="1825625"/>
            <a:ext cx="4724400" cy="4117975"/>
          </a:xfrm>
        </p:spPr>
        <p:txBody>
          <a:bodyPr/>
          <a:lstStyle/>
          <a:p>
            <a:pPr lvl="0"/>
            <a:r>
              <a:rPr lang="en-US" sz="2800" dirty="0">
                <a:solidFill>
                  <a:schemeClr val="accent1"/>
                </a:solidFill>
              </a:rPr>
              <a:t>How does variety affect wine popularity against price?</a:t>
            </a:r>
          </a:p>
          <a:p>
            <a:r>
              <a:rPr lang="en-US" dirty="0"/>
              <a:t>Pinot Noir is the most popular and expensive wine</a:t>
            </a:r>
          </a:p>
          <a:p>
            <a:r>
              <a:rPr lang="en-US" dirty="0"/>
              <a:t>Riesling is excellent versatile wine because of it's popularity and price</a:t>
            </a:r>
          </a:p>
          <a:p>
            <a:r>
              <a:rPr lang="en-US" dirty="0"/>
              <a:t>It appears that based off of the most 8 common wines popularity does seem to favor price</a:t>
            </a:r>
          </a:p>
          <a:p>
            <a:pPr marL="45720" indent="0" algn="ctr">
              <a:buNone/>
            </a:pPr>
            <a:endParaRPr lang="en-US" dirty="0"/>
          </a:p>
        </p:txBody>
      </p:sp>
      <p:pic>
        <p:nvPicPr>
          <p:cNvPr id="7" name="Content Placeholder 6">
            <a:extLst>
              <a:ext uri="{FF2B5EF4-FFF2-40B4-BE49-F238E27FC236}">
                <a16:creationId xmlns:a16="http://schemas.microsoft.com/office/drawing/2014/main" id="{A1950563-B63F-4201-B3F5-568BC545FB31}"/>
              </a:ext>
            </a:extLst>
          </p:cNvPr>
          <p:cNvPicPr>
            <a:picLocks noGrp="1" noChangeAspect="1"/>
          </p:cNvPicPr>
          <p:nvPr>
            <p:ph sz="half" idx="2"/>
          </p:nvPr>
        </p:nvPicPr>
        <p:blipFill>
          <a:blip r:embed="rId2"/>
          <a:stretch>
            <a:fillRect/>
          </a:stretch>
        </p:blipFill>
        <p:spPr>
          <a:xfrm flipH="1">
            <a:off x="10896599" y="5139055"/>
            <a:ext cx="50907" cy="45719"/>
          </a:xfrm>
          <a:prstGeom prst="rect">
            <a:avLst/>
          </a:prstGeom>
        </p:spPr>
      </p:pic>
      <p:pic>
        <p:nvPicPr>
          <p:cNvPr id="4" name="Picture 3">
            <a:extLst>
              <a:ext uri="{FF2B5EF4-FFF2-40B4-BE49-F238E27FC236}">
                <a16:creationId xmlns:a16="http://schemas.microsoft.com/office/drawing/2014/main" id="{453AAE4F-FB82-4ADD-9367-2A80DA6FDAC6}"/>
              </a:ext>
            </a:extLst>
          </p:cNvPr>
          <p:cNvPicPr>
            <a:picLocks noChangeAspect="1"/>
          </p:cNvPicPr>
          <p:nvPr/>
        </p:nvPicPr>
        <p:blipFill>
          <a:blip r:embed="rId3"/>
          <a:stretch>
            <a:fillRect/>
          </a:stretch>
        </p:blipFill>
        <p:spPr>
          <a:xfrm>
            <a:off x="5575916" y="2104008"/>
            <a:ext cx="6467475" cy="3765519"/>
          </a:xfrm>
          <a:prstGeom prst="rect">
            <a:avLst/>
          </a:prstGeom>
        </p:spPr>
      </p:pic>
    </p:spTree>
    <p:extLst>
      <p:ext uri="{BB962C8B-B14F-4D97-AF65-F5344CB8AC3E}">
        <p14:creationId xmlns:p14="http://schemas.microsoft.com/office/powerpoint/2010/main" val="22310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rPr>
              <a:t>Data Analysis</a:t>
            </a:r>
            <a:endParaRPr lang="en-US" dirty="0"/>
          </a:p>
        </p:txBody>
      </p:sp>
      <p:sp>
        <p:nvSpPr>
          <p:cNvPr id="3" name="Content Placeholder 2"/>
          <p:cNvSpPr>
            <a:spLocks noGrp="1"/>
          </p:cNvSpPr>
          <p:nvPr>
            <p:ph sz="half" idx="1"/>
          </p:nvPr>
        </p:nvSpPr>
        <p:spPr>
          <a:xfrm>
            <a:off x="851516" y="1825625"/>
            <a:ext cx="4724400" cy="4117975"/>
          </a:xfrm>
        </p:spPr>
        <p:txBody>
          <a:bodyPr>
            <a:normAutofit fontScale="92500"/>
          </a:bodyPr>
          <a:lstStyle/>
          <a:p>
            <a:r>
              <a:rPr lang="en-US" sz="2800" dirty="0">
                <a:solidFill>
                  <a:schemeClr val="accent1"/>
                </a:solidFill>
              </a:rPr>
              <a:t>Does the wine origin have an impact on its popularity?</a:t>
            </a:r>
          </a:p>
          <a:p>
            <a:r>
              <a:rPr lang="en-US" dirty="0"/>
              <a:t>Grouped the 19 countries and averaged the point ratings by the wine experts</a:t>
            </a:r>
          </a:p>
          <a:p>
            <a:r>
              <a:rPr lang="en-US" dirty="0"/>
              <a:t>Even with the US giving the most votes, Germany has the highest ranked wine at an average of 90.0</a:t>
            </a:r>
          </a:p>
          <a:p>
            <a:r>
              <a:rPr lang="en-US" dirty="0"/>
              <a:t>The worst ranked wine only falls at 83.0 points in Brazil, which overall isn't very low. The worst wines in the world aren't even ranked…only the best, so let's say Brazil has the worst best wine?</a:t>
            </a:r>
          </a:p>
          <a:p>
            <a:pPr marL="45720" indent="0" algn="ctr">
              <a:buNone/>
            </a:pPr>
            <a:endParaRPr lang="en-US" dirty="0"/>
          </a:p>
        </p:txBody>
      </p:sp>
      <p:pic>
        <p:nvPicPr>
          <p:cNvPr id="7" name="Content Placeholder 6">
            <a:extLst>
              <a:ext uri="{FF2B5EF4-FFF2-40B4-BE49-F238E27FC236}">
                <a16:creationId xmlns:a16="http://schemas.microsoft.com/office/drawing/2014/main" id="{A1950563-B63F-4201-B3F5-568BC545FB31}"/>
              </a:ext>
            </a:extLst>
          </p:cNvPr>
          <p:cNvPicPr>
            <a:picLocks noGrp="1" noChangeAspect="1"/>
          </p:cNvPicPr>
          <p:nvPr>
            <p:ph sz="half" idx="2"/>
          </p:nvPr>
        </p:nvPicPr>
        <p:blipFill>
          <a:blip r:embed="rId2"/>
          <a:stretch>
            <a:fillRect/>
          </a:stretch>
        </p:blipFill>
        <p:spPr>
          <a:xfrm flipH="1">
            <a:off x="10896599" y="5139055"/>
            <a:ext cx="50907" cy="45719"/>
          </a:xfrm>
          <a:prstGeom prst="rect">
            <a:avLst/>
          </a:prstGeom>
        </p:spPr>
      </p:pic>
      <p:pic>
        <p:nvPicPr>
          <p:cNvPr id="4" name="Picture 3">
            <a:extLst>
              <a:ext uri="{FF2B5EF4-FFF2-40B4-BE49-F238E27FC236}">
                <a16:creationId xmlns:a16="http://schemas.microsoft.com/office/drawing/2014/main" id="{453AAE4F-FB82-4ADD-9367-2A80DA6FD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2843" y="1825626"/>
            <a:ext cx="6053621" cy="4043902"/>
          </a:xfrm>
          <a:prstGeom prst="rect">
            <a:avLst/>
          </a:prstGeom>
        </p:spPr>
      </p:pic>
    </p:spTree>
    <p:extLst>
      <p:ext uri="{BB962C8B-B14F-4D97-AF65-F5344CB8AC3E}">
        <p14:creationId xmlns:p14="http://schemas.microsoft.com/office/powerpoint/2010/main" val="935114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rPr>
              <a:t>Data Analysis</a:t>
            </a:r>
            <a:endParaRPr lang="en-US" dirty="0"/>
          </a:p>
        </p:txBody>
      </p:sp>
      <p:sp>
        <p:nvSpPr>
          <p:cNvPr id="3" name="Content Placeholder 2"/>
          <p:cNvSpPr>
            <a:spLocks noGrp="1"/>
          </p:cNvSpPr>
          <p:nvPr>
            <p:ph sz="half" idx="1"/>
          </p:nvPr>
        </p:nvSpPr>
        <p:spPr>
          <a:xfrm>
            <a:off x="851516" y="1825625"/>
            <a:ext cx="4724400" cy="4117975"/>
          </a:xfrm>
        </p:spPr>
        <p:txBody>
          <a:bodyPr>
            <a:normAutofit fontScale="92500"/>
          </a:bodyPr>
          <a:lstStyle/>
          <a:p>
            <a:pPr lvl="0"/>
            <a:r>
              <a:rPr lang="en-US" sz="2800" dirty="0">
                <a:solidFill>
                  <a:schemeClr val="accent1"/>
                </a:solidFill>
              </a:rPr>
              <a:t>Does the country where a wine is from shape the price? </a:t>
            </a:r>
          </a:p>
          <a:p>
            <a:r>
              <a:rPr lang="en-US" dirty="0"/>
              <a:t>Grouped by country and averaged the price of each wine rated by wine experts</a:t>
            </a:r>
          </a:p>
          <a:p>
            <a:r>
              <a:rPr lang="en-US" dirty="0"/>
              <a:t>Surprisingly, Canada has the highest priced wine at $80.00 and didn't fall that far behind the highest ranked Germany(90.0) in points with 89.5</a:t>
            </a:r>
          </a:p>
          <a:p>
            <a:r>
              <a:rPr lang="en-US" dirty="0"/>
              <a:t>That also means that the wines might be harder to come by causing an inflated price by the imported country</a:t>
            </a:r>
          </a:p>
        </p:txBody>
      </p:sp>
      <p:pic>
        <p:nvPicPr>
          <p:cNvPr id="7" name="Content Placeholder 6">
            <a:extLst>
              <a:ext uri="{FF2B5EF4-FFF2-40B4-BE49-F238E27FC236}">
                <a16:creationId xmlns:a16="http://schemas.microsoft.com/office/drawing/2014/main" id="{A1950563-B63F-4201-B3F5-568BC545FB31}"/>
              </a:ext>
            </a:extLst>
          </p:cNvPr>
          <p:cNvPicPr>
            <a:picLocks noGrp="1" noChangeAspect="1"/>
          </p:cNvPicPr>
          <p:nvPr>
            <p:ph sz="half" idx="2"/>
          </p:nvPr>
        </p:nvPicPr>
        <p:blipFill>
          <a:blip r:embed="rId2"/>
          <a:stretch>
            <a:fillRect/>
          </a:stretch>
        </p:blipFill>
        <p:spPr>
          <a:xfrm flipH="1">
            <a:off x="10896599" y="5139055"/>
            <a:ext cx="50907" cy="45719"/>
          </a:xfrm>
          <a:prstGeom prst="rect">
            <a:avLst/>
          </a:prstGeom>
        </p:spPr>
      </p:pic>
      <p:pic>
        <p:nvPicPr>
          <p:cNvPr id="4" name="Picture 3">
            <a:extLst>
              <a:ext uri="{FF2B5EF4-FFF2-40B4-BE49-F238E27FC236}">
                <a16:creationId xmlns:a16="http://schemas.microsoft.com/office/drawing/2014/main" id="{453AAE4F-FB82-4ADD-9367-2A80DA6FDA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595" y="1825626"/>
            <a:ext cx="5534117" cy="4043902"/>
          </a:xfrm>
          <a:prstGeom prst="rect">
            <a:avLst/>
          </a:prstGeom>
        </p:spPr>
      </p:pic>
    </p:spTree>
    <p:extLst>
      <p:ext uri="{BB962C8B-B14F-4D97-AF65-F5344CB8AC3E}">
        <p14:creationId xmlns:p14="http://schemas.microsoft.com/office/powerpoint/2010/main" val="38793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88AA-7A48-4897-9975-BEBAEF42AF5A}"/>
              </a:ext>
            </a:extLst>
          </p:cNvPr>
          <p:cNvSpPr>
            <a:spLocks noGrp="1"/>
          </p:cNvSpPr>
          <p:nvPr>
            <p:ph type="title"/>
          </p:nvPr>
        </p:nvSpPr>
        <p:spPr/>
        <p:txBody>
          <a:bodyPr/>
          <a:lstStyle/>
          <a:p>
            <a:pPr algn="ctr"/>
            <a:r>
              <a:rPr lang="en-US" dirty="0">
                <a:effectLst/>
              </a:rPr>
              <a:t>Discussion</a:t>
            </a:r>
            <a:endParaRPr lang="en-US" dirty="0"/>
          </a:p>
        </p:txBody>
      </p:sp>
      <p:sp>
        <p:nvSpPr>
          <p:cNvPr id="3" name="Content Placeholder 2">
            <a:extLst>
              <a:ext uri="{FF2B5EF4-FFF2-40B4-BE49-F238E27FC236}">
                <a16:creationId xmlns:a16="http://schemas.microsoft.com/office/drawing/2014/main" id="{AE797BDD-7D23-4F49-8C55-5C1CAB53EDBB}"/>
              </a:ext>
            </a:extLst>
          </p:cNvPr>
          <p:cNvSpPr>
            <a:spLocks noGrp="1"/>
          </p:cNvSpPr>
          <p:nvPr>
            <p:ph idx="1"/>
          </p:nvPr>
        </p:nvSpPr>
        <p:spPr>
          <a:xfrm>
            <a:off x="916132" y="1901536"/>
            <a:ext cx="10359736" cy="4114800"/>
          </a:xfrm>
        </p:spPr>
        <p:txBody>
          <a:bodyPr>
            <a:normAutofit fontScale="92500"/>
          </a:bodyPr>
          <a:lstStyle/>
          <a:p>
            <a:r>
              <a:rPr lang="en-US" sz="3600" dirty="0"/>
              <a:t>Which of the 8 common wines is the most popular?</a:t>
            </a:r>
          </a:p>
          <a:p>
            <a:r>
              <a:rPr lang="en-US" sz="3600" dirty="0"/>
              <a:t>Do expensive wines affect its rating? </a:t>
            </a:r>
          </a:p>
          <a:p>
            <a:r>
              <a:rPr lang="en-US" sz="3600" dirty="0"/>
              <a:t>Does the wine origin have an impact on its popularity?</a:t>
            </a:r>
          </a:p>
          <a:p>
            <a:pPr lvl="0"/>
            <a:r>
              <a:rPr lang="en-US" sz="3600" dirty="0"/>
              <a:t>Does the country where a wine is from shape the price? </a:t>
            </a:r>
          </a:p>
          <a:p>
            <a:pPr lvl="0"/>
            <a:r>
              <a:rPr lang="en-US" sz="3600" dirty="0"/>
              <a:t>How does variety affect wine popularity against price?</a:t>
            </a:r>
          </a:p>
          <a:p>
            <a:endParaRPr lang="en-US" sz="3600" dirty="0"/>
          </a:p>
        </p:txBody>
      </p:sp>
    </p:spTree>
    <p:extLst>
      <p:ext uri="{BB962C8B-B14F-4D97-AF65-F5344CB8AC3E}">
        <p14:creationId xmlns:p14="http://schemas.microsoft.com/office/powerpoint/2010/main" val="1515450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88AA-7A48-4897-9975-BEBAEF42AF5A}"/>
              </a:ext>
            </a:extLst>
          </p:cNvPr>
          <p:cNvSpPr>
            <a:spLocks noGrp="1"/>
          </p:cNvSpPr>
          <p:nvPr>
            <p:ph type="title"/>
          </p:nvPr>
        </p:nvSpPr>
        <p:spPr/>
        <p:txBody>
          <a:bodyPr/>
          <a:lstStyle/>
          <a:p>
            <a:pPr algn="ctr"/>
            <a:r>
              <a:rPr lang="en-US" dirty="0">
                <a:effectLst/>
              </a:rPr>
              <a:t>Post Mortem</a:t>
            </a:r>
            <a:endParaRPr lang="en-US" dirty="0"/>
          </a:p>
        </p:txBody>
      </p:sp>
      <p:sp>
        <p:nvSpPr>
          <p:cNvPr id="3" name="Content Placeholder 2">
            <a:extLst>
              <a:ext uri="{FF2B5EF4-FFF2-40B4-BE49-F238E27FC236}">
                <a16:creationId xmlns:a16="http://schemas.microsoft.com/office/drawing/2014/main" id="{AE797BDD-7D23-4F49-8C55-5C1CAB53EDBB}"/>
              </a:ext>
            </a:extLst>
          </p:cNvPr>
          <p:cNvSpPr>
            <a:spLocks noGrp="1"/>
          </p:cNvSpPr>
          <p:nvPr>
            <p:ph idx="1"/>
          </p:nvPr>
        </p:nvSpPr>
        <p:spPr/>
        <p:txBody>
          <a:bodyPr>
            <a:normAutofit/>
          </a:bodyPr>
          <a:lstStyle/>
          <a:p>
            <a:r>
              <a:rPr lang="en-US" sz="2800" dirty="0"/>
              <a:t>Problems in Research</a:t>
            </a:r>
          </a:p>
          <a:p>
            <a:pPr lvl="1">
              <a:buFont typeface="Cambria" panose="02040503050406030204" pitchFamily="18" charset="0"/>
              <a:buChar char="–"/>
            </a:pPr>
            <a:r>
              <a:rPr lang="en-US" sz="2400" dirty="0"/>
              <a:t>Git hub repository</a:t>
            </a:r>
          </a:p>
          <a:p>
            <a:pPr lvl="1">
              <a:buFont typeface="Cambria" panose="02040503050406030204" pitchFamily="18" charset="0"/>
              <a:buChar char="–"/>
            </a:pPr>
            <a:r>
              <a:rPr lang="en-US" sz="2400" dirty="0"/>
              <a:t>Data Cleaning 150,000 entries</a:t>
            </a:r>
          </a:p>
          <a:p>
            <a:r>
              <a:rPr lang="en-US" sz="2800" dirty="0"/>
              <a:t>Future Research</a:t>
            </a:r>
          </a:p>
          <a:p>
            <a:pPr lvl="1">
              <a:buFont typeface="Cambria" panose="02040503050406030204" pitchFamily="18" charset="0"/>
              <a:buChar char="–"/>
            </a:pPr>
            <a:r>
              <a:rPr lang="en-US" sz="2400" dirty="0"/>
              <a:t>Vintage Year in Title of Wine</a:t>
            </a:r>
            <a:endParaRPr lang="en-US" sz="3400" dirty="0"/>
          </a:p>
          <a:p>
            <a:pPr lvl="1">
              <a:buFont typeface="Cambria" panose="02040503050406030204" pitchFamily="18" charset="0"/>
              <a:buChar char="–"/>
            </a:pPr>
            <a:r>
              <a:rPr lang="en-US" sz="2400" dirty="0"/>
              <a:t>Specific winery search (Region)(Best Rating)</a:t>
            </a:r>
          </a:p>
          <a:p>
            <a:pPr lvl="1">
              <a:buFont typeface="Cambria" panose="02040503050406030204" pitchFamily="18" charset="0"/>
              <a:buChar char="–"/>
            </a:pPr>
            <a:r>
              <a:rPr lang="en-US" sz="2400" dirty="0"/>
              <a:t>Number of Wines Rated by Origin</a:t>
            </a:r>
          </a:p>
        </p:txBody>
      </p:sp>
    </p:spTree>
    <p:extLst>
      <p:ext uri="{BB962C8B-B14F-4D97-AF65-F5344CB8AC3E}">
        <p14:creationId xmlns:p14="http://schemas.microsoft.com/office/powerpoint/2010/main" val="9132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88AA-7A48-4897-9975-BEBAEF42AF5A}"/>
              </a:ext>
            </a:extLst>
          </p:cNvPr>
          <p:cNvSpPr>
            <a:spLocks noGrp="1"/>
          </p:cNvSpPr>
          <p:nvPr>
            <p:ph type="title"/>
          </p:nvPr>
        </p:nvSpPr>
        <p:spPr>
          <a:xfrm>
            <a:off x="4494068" y="2556164"/>
            <a:ext cx="3203864" cy="748145"/>
          </a:xfrm>
        </p:spPr>
        <p:txBody>
          <a:bodyPr>
            <a:normAutofit/>
          </a:bodyPr>
          <a:lstStyle/>
          <a:p>
            <a:pPr algn="ctr"/>
            <a:r>
              <a:rPr lang="en-US" sz="4000" dirty="0">
                <a:effectLst/>
              </a:rPr>
              <a:t>Questions?</a:t>
            </a:r>
            <a:endParaRPr lang="en-US" sz="4000" dirty="0"/>
          </a:p>
        </p:txBody>
      </p:sp>
    </p:spTree>
    <p:extLst>
      <p:ext uri="{BB962C8B-B14F-4D97-AF65-F5344CB8AC3E}">
        <p14:creationId xmlns:p14="http://schemas.microsoft.com/office/powerpoint/2010/main" val="518613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Cheers!</a:t>
            </a:r>
          </a:p>
        </p:txBody>
      </p:sp>
      <p:pic>
        <p:nvPicPr>
          <p:cNvPr id="10" name="Picture 9">
            <a:extLst>
              <a:ext uri="{FF2B5EF4-FFF2-40B4-BE49-F238E27FC236}">
                <a16:creationId xmlns:a16="http://schemas.microsoft.com/office/drawing/2014/main" id="{D41BFB0D-8823-4772-8514-E1F576728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58982"/>
            <a:ext cx="7717830" cy="5197192"/>
          </a:xfrm>
          <a:prstGeom prst="rect">
            <a:avLst/>
          </a:prstGeom>
        </p:spPr>
      </p:pic>
    </p:spTree>
    <p:extLst>
      <p:ext uri="{BB962C8B-B14F-4D97-AF65-F5344CB8AC3E}">
        <p14:creationId xmlns:p14="http://schemas.microsoft.com/office/powerpoint/2010/main" val="339264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Wines from around the world</a:t>
            </a:r>
          </a:p>
        </p:txBody>
      </p:sp>
      <p:sp>
        <p:nvSpPr>
          <p:cNvPr id="3" name="Content Placeholder 2"/>
          <p:cNvSpPr>
            <a:spLocks noGrp="1"/>
          </p:cNvSpPr>
          <p:nvPr>
            <p:ph idx="1"/>
          </p:nvPr>
        </p:nvSpPr>
        <p:spPr/>
        <p:txBody>
          <a:bodyPr/>
          <a:lstStyle/>
          <a:p>
            <a:r>
              <a:rPr lang="en-US" dirty="0"/>
              <a:t>Motivation &amp; Summary</a:t>
            </a:r>
          </a:p>
          <a:p>
            <a:r>
              <a:rPr lang="en-US" dirty="0"/>
              <a:t>Questions &amp; Data</a:t>
            </a:r>
          </a:p>
          <a:p>
            <a:r>
              <a:rPr lang="en-US" dirty="0"/>
              <a:t>Data Cleanup &amp; Exploration</a:t>
            </a:r>
          </a:p>
          <a:p>
            <a:r>
              <a:rPr lang="en-US" dirty="0"/>
              <a:t>Data Analysis</a:t>
            </a:r>
          </a:p>
          <a:p>
            <a:r>
              <a:rPr lang="en-US" dirty="0"/>
              <a:t>Discussion</a:t>
            </a:r>
          </a:p>
          <a:p>
            <a:r>
              <a:rPr lang="en-US" dirty="0"/>
              <a:t>Post Mortem</a:t>
            </a:r>
          </a:p>
          <a:p>
            <a:r>
              <a:rPr lang="en-US" dirty="0"/>
              <a:t>Questions</a:t>
            </a:r>
          </a:p>
        </p:txBody>
      </p:sp>
      <p:pic>
        <p:nvPicPr>
          <p:cNvPr id="7" name="Picture 6">
            <a:extLst>
              <a:ext uri="{FF2B5EF4-FFF2-40B4-BE49-F238E27FC236}">
                <a16:creationId xmlns:a16="http://schemas.microsoft.com/office/drawing/2014/main" id="{FA1811AA-1EBF-4099-8BC7-B02C0D5F83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8415" y="1828800"/>
            <a:ext cx="5834495" cy="3879319"/>
          </a:xfrm>
          <a:prstGeom prst="rect">
            <a:avLst/>
          </a:prstGeom>
        </p:spPr>
      </p:pic>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F88AA-7A48-4897-9975-BEBAEF42AF5A}"/>
              </a:ext>
            </a:extLst>
          </p:cNvPr>
          <p:cNvSpPr>
            <a:spLocks noGrp="1"/>
          </p:cNvSpPr>
          <p:nvPr>
            <p:ph type="title"/>
          </p:nvPr>
        </p:nvSpPr>
        <p:spPr>
          <a:xfrm>
            <a:off x="1295400" y="387925"/>
            <a:ext cx="9601200" cy="1143000"/>
          </a:xfrm>
        </p:spPr>
        <p:txBody>
          <a:bodyPr/>
          <a:lstStyle/>
          <a:p>
            <a:pPr algn="ctr"/>
            <a:r>
              <a:rPr lang="en-US" dirty="0">
                <a:effectLst/>
              </a:rPr>
              <a:t>Motivation &amp; Summary</a:t>
            </a:r>
            <a:endParaRPr lang="en-US" dirty="0"/>
          </a:p>
        </p:txBody>
      </p:sp>
      <p:sp>
        <p:nvSpPr>
          <p:cNvPr id="3" name="Content Placeholder 2">
            <a:extLst>
              <a:ext uri="{FF2B5EF4-FFF2-40B4-BE49-F238E27FC236}">
                <a16:creationId xmlns:a16="http://schemas.microsoft.com/office/drawing/2014/main" id="{AE797BDD-7D23-4F49-8C55-5C1CAB53EDBB}"/>
              </a:ext>
            </a:extLst>
          </p:cNvPr>
          <p:cNvSpPr>
            <a:spLocks noGrp="1"/>
          </p:cNvSpPr>
          <p:nvPr>
            <p:ph idx="1"/>
          </p:nvPr>
        </p:nvSpPr>
        <p:spPr>
          <a:xfrm>
            <a:off x="1295400" y="2797828"/>
            <a:ext cx="9601200" cy="4114800"/>
          </a:xfrm>
        </p:spPr>
        <p:txBody>
          <a:bodyPr>
            <a:normAutofit/>
          </a:bodyPr>
          <a:lstStyle/>
          <a:p>
            <a:r>
              <a:rPr lang="en-US" sz="3200" dirty="0"/>
              <a:t>Our project is to uncover new insights within the wine industry by analyzing data from 130k wine reviews. This will allow us to examine different wines from all over the world where wine enthusiast ranked their favorite wines based on price, taste, variety, country/region, and winery. </a:t>
            </a:r>
          </a:p>
        </p:txBody>
      </p:sp>
      <p:pic>
        <p:nvPicPr>
          <p:cNvPr id="5" name="Picture 4">
            <a:extLst>
              <a:ext uri="{FF2B5EF4-FFF2-40B4-BE49-F238E27FC236}">
                <a16:creationId xmlns:a16="http://schemas.microsoft.com/office/drawing/2014/main" id="{5B5B84F3-8F03-4EF5-B5D7-0BFFE6ACDD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509" y="381000"/>
            <a:ext cx="2817322" cy="1876501"/>
          </a:xfrm>
          <a:prstGeom prst="rect">
            <a:avLst/>
          </a:prstGeom>
        </p:spPr>
      </p:pic>
      <p:pic>
        <p:nvPicPr>
          <p:cNvPr id="7" name="Picture 6">
            <a:extLst>
              <a:ext uri="{FF2B5EF4-FFF2-40B4-BE49-F238E27FC236}">
                <a16:creationId xmlns:a16="http://schemas.microsoft.com/office/drawing/2014/main" id="{304C37B8-44F7-43FC-A89C-4ADA9A602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50914" y="380999"/>
            <a:ext cx="2908577" cy="1876501"/>
          </a:xfrm>
          <a:prstGeom prst="rect">
            <a:avLst/>
          </a:prstGeom>
        </p:spPr>
      </p:pic>
    </p:spTree>
    <p:extLst>
      <p:ext uri="{BB962C8B-B14F-4D97-AF65-F5344CB8AC3E}">
        <p14:creationId xmlns:p14="http://schemas.microsoft.com/office/powerpoint/2010/main" val="1470334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8BC0E-3132-47A8-984B-468662E8CF5D}"/>
              </a:ext>
            </a:extLst>
          </p:cNvPr>
          <p:cNvSpPr>
            <a:spLocks noGrp="1"/>
          </p:cNvSpPr>
          <p:nvPr>
            <p:ph type="title"/>
          </p:nvPr>
        </p:nvSpPr>
        <p:spPr/>
        <p:txBody>
          <a:bodyPr/>
          <a:lstStyle/>
          <a:p>
            <a:pPr algn="ctr"/>
            <a:r>
              <a:rPr lang="en-US" dirty="0">
                <a:effectLst/>
              </a:rPr>
              <a:t>Questions &amp; Data</a:t>
            </a:r>
            <a:endParaRPr lang="en-US" dirty="0"/>
          </a:p>
        </p:txBody>
      </p:sp>
      <p:sp>
        <p:nvSpPr>
          <p:cNvPr id="3" name="Content Placeholder 2">
            <a:extLst>
              <a:ext uri="{FF2B5EF4-FFF2-40B4-BE49-F238E27FC236}">
                <a16:creationId xmlns:a16="http://schemas.microsoft.com/office/drawing/2014/main" id="{BBAFE50D-7F71-48D7-9043-99C0D54FB24A}"/>
              </a:ext>
            </a:extLst>
          </p:cNvPr>
          <p:cNvSpPr>
            <a:spLocks noGrp="1"/>
          </p:cNvSpPr>
          <p:nvPr>
            <p:ph idx="1"/>
          </p:nvPr>
        </p:nvSpPr>
        <p:spPr/>
        <p:txBody>
          <a:bodyPr>
            <a:noAutofit/>
          </a:bodyPr>
          <a:lstStyle/>
          <a:p>
            <a:r>
              <a:rPr lang="en-US" sz="3000" dirty="0"/>
              <a:t>Which of the 8 common wines is the most popular?</a:t>
            </a:r>
          </a:p>
          <a:p>
            <a:r>
              <a:rPr lang="en-US" sz="3000" dirty="0"/>
              <a:t>Do expensive wines affect its rating? </a:t>
            </a:r>
          </a:p>
          <a:p>
            <a:r>
              <a:rPr lang="en-US" sz="3000" dirty="0"/>
              <a:t>Does the wine origin have an impact on its popularity?</a:t>
            </a:r>
          </a:p>
          <a:p>
            <a:pPr lvl="0"/>
            <a:r>
              <a:rPr lang="en-US" sz="3000" dirty="0"/>
              <a:t>Does the country where a wine is from shape the price? </a:t>
            </a:r>
          </a:p>
          <a:p>
            <a:pPr lvl="0"/>
            <a:r>
              <a:rPr lang="en-US" sz="3000" dirty="0"/>
              <a:t>How does variety affect wine popularity against price?</a:t>
            </a:r>
          </a:p>
          <a:p>
            <a:endParaRPr lang="en-US" sz="3000" dirty="0"/>
          </a:p>
        </p:txBody>
      </p:sp>
    </p:spTree>
    <p:extLst>
      <p:ext uri="{BB962C8B-B14F-4D97-AF65-F5344CB8AC3E}">
        <p14:creationId xmlns:p14="http://schemas.microsoft.com/office/powerpoint/2010/main" val="2759469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3D6B2-C0A0-40A8-9E43-952DB427B27E}"/>
              </a:ext>
            </a:extLst>
          </p:cNvPr>
          <p:cNvSpPr>
            <a:spLocks noGrp="1"/>
          </p:cNvSpPr>
          <p:nvPr>
            <p:ph type="title"/>
          </p:nvPr>
        </p:nvSpPr>
        <p:spPr/>
        <p:txBody>
          <a:bodyPr/>
          <a:lstStyle/>
          <a:p>
            <a:pPr algn="ctr"/>
            <a:r>
              <a:rPr lang="en-US" dirty="0">
                <a:effectLst/>
              </a:rPr>
              <a:t>Data Cleanup &amp; Exploration</a:t>
            </a:r>
            <a:endParaRPr lang="en-US" dirty="0"/>
          </a:p>
        </p:txBody>
      </p:sp>
      <p:sp>
        <p:nvSpPr>
          <p:cNvPr id="3" name="Content Placeholder 2">
            <a:extLst>
              <a:ext uri="{FF2B5EF4-FFF2-40B4-BE49-F238E27FC236}">
                <a16:creationId xmlns:a16="http://schemas.microsoft.com/office/drawing/2014/main" id="{C49CA7BC-D47B-41A4-B997-E5CD635CE238}"/>
              </a:ext>
            </a:extLst>
          </p:cNvPr>
          <p:cNvSpPr>
            <a:spLocks noGrp="1"/>
          </p:cNvSpPr>
          <p:nvPr>
            <p:ph idx="1"/>
          </p:nvPr>
        </p:nvSpPr>
        <p:spPr/>
        <p:txBody>
          <a:bodyPr>
            <a:normAutofit/>
          </a:bodyPr>
          <a:lstStyle/>
          <a:p>
            <a:r>
              <a:rPr lang="en-US" sz="2800" dirty="0"/>
              <a:t>We took data from 130k wine reviews and randomly selected 1k reviews from that data set to analyze. From there this allowed our team to pull specific data for answering our questions.</a:t>
            </a:r>
          </a:p>
          <a:p>
            <a:r>
              <a:rPr lang="en-US" sz="2800" dirty="0"/>
              <a:t>Sommelier point ratings range only from 80 to 100 </a:t>
            </a:r>
          </a:p>
          <a:p>
            <a:r>
              <a:rPr lang="en-US" sz="2800" dirty="0"/>
              <a:t>When cleaning our data our team found that there are over 100 different varieties of wines; therefore, we decided to focus on just the 8 most common wines for simple understanding.</a:t>
            </a:r>
          </a:p>
        </p:txBody>
      </p:sp>
    </p:spTree>
    <p:extLst>
      <p:ext uri="{BB962C8B-B14F-4D97-AF65-F5344CB8AC3E}">
        <p14:creationId xmlns:p14="http://schemas.microsoft.com/office/powerpoint/2010/main" val="320380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rPr>
              <a:t>Data Analysis</a:t>
            </a:r>
            <a:endParaRPr lang="en-US" dirty="0"/>
          </a:p>
        </p:txBody>
      </p:sp>
      <p:sp>
        <p:nvSpPr>
          <p:cNvPr id="3" name="Content Placeholder 2"/>
          <p:cNvSpPr>
            <a:spLocks noGrp="1"/>
          </p:cNvSpPr>
          <p:nvPr>
            <p:ph sz="half" idx="1"/>
          </p:nvPr>
        </p:nvSpPr>
        <p:spPr>
          <a:xfrm>
            <a:off x="1579418" y="1524000"/>
            <a:ext cx="9317182" cy="612775"/>
          </a:xfrm>
        </p:spPr>
        <p:txBody>
          <a:bodyPr/>
          <a:lstStyle/>
          <a:p>
            <a:r>
              <a:rPr lang="en-US" sz="2800" dirty="0">
                <a:solidFill>
                  <a:schemeClr val="accent1"/>
                </a:solidFill>
              </a:rPr>
              <a:t>Which of the 8 common wines is the most popular?</a:t>
            </a:r>
          </a:p>
        </p:txBody>
      </p:sp>
      <p:pic>
        <p:nvPicPr>
          <p:cNvPr id="1032" name="Picture 8">
            <a:extLst>
              <a:ext uri="{FF2B5EF4-FFF2-40B4-BE49-F238E27FC236}">
                <a16:creationId xmlns:a16="http://schemas.microsoft.com/office/drawing/2014/main" id="{4ABA7A7C-6C30-439E-BFD6-49533A4DB6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7964" y="1927369"/>
            <a:ext cx="7967663" cy="4369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87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rPr>
              <a:t>Data Analysis</a:t>
            </a:r>
            <a:endParaRPr lang="en-US" dirty="0"/>
          </a:p>
        </p:txBody>
      </p:sp>
      <p:sp>
        <p:nvSpPr>
          <p:cNvPr id="3" name="Content Placeholder 2"/>
          <p:cNvSpPr>
            <a:spLocks noGrp="1"/>
          </p:cNvSpPr>
          <p:nvPr>
            <p:ph sz="half" idx="1"/>
          </p:nvPr>
        </p:nvSpPr>
        <p:spPr/>
        <p:txBody>
          <a:bodyPr/>
          <a:lstStyle/>
          <a:p>
            <a:r>
              <a:rPr lang="en-US" sz="2800" dirty="0">
                <a:solidFill>
                  <a:schemeClr val="accent1"/>
                </a:solidFill>
              </a:rPr>
              <a:t>Do expensive wines affect its rating? </a:t>
            </a:r>
          </a:p>
          <a:p>
            <a:r>
              <a:rPr lang="en-US" dirty="0"/>
              <a:t>Created incremental bins to find out the average Price for the Ratings levels.</a:t>
            </a:r>
          </a:p>
          <a:p>
            <a:r>
              <a:rPr lang="en-US" dirty="0"/>
              <a:t>The lower rated wines on average had lower prices than the higher rated wines. </a:t>
            </a:r>
          </a:p>
          <a:p>
            <a:r>
              <a:rPr lang="en-US" dirty="0"/>
              <a:t>The 90 and above rated wines on average cost double the wines rated 89 and below. </a:t>
            </a:r>
          </a:p>
          <a:p>
            <a:pPr marL="45720" indent="0" algn="ctr">
              <a:buNone/>
            </a:pPr>
            <a:endParaRPr lang="en-US" dirty="0"/>
          </a:p>
        </p:txBody>
      </p:sp>
      <p:pic>
        <p:nvPicPr>
          <p:cNvPr id="2050" name="Picture 2">
            <a:extLst>
              <a:ext uri="{FF2B5EF4-FFF2-40B4-BE49-F238E27FC236}">
                <a16:creationId xmlns:a16="http://schemas.microsoft.com/office/drawing/2014/main" id="{89CE7135-C840-4F2B-830A-ED3E1AC67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1" y="1448641"/>
            <a:ext cx="5576453" cy="4494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41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rPr>
              <a:t>Data Analysis</a:t>
            </a:r>
            <a:endParaRPr lang="en-US" dirty="0"/>
          </a:p>
        </p:txBody>
      </p:sp>
      <p:sp>
        <p:nvSpPr>
          <p:cNvPr id="3" name="Content Placeholder 2"/>
          <p:cNvSpPr>
            <a:spLocks noGrp="1"/>
          </p:cNvSpPr>
          <p:nvPr>
            <p:ph sz="half" idx="1"/>
          </p:nvPr>
        </p:nvSpPr>
        <p:spPr/>
        <p:txBody>
          <a:bodyPr>
            <a:normAutofit/>
          </a:bodyPr>
          <a:lstStyle/>
          <a:p>
            <a:r>
              <a:rPr lang="en-US" sz="2800" dirty="0">
                <a:solidFill>
                  <a:schemeClr val="accent1"/>
                </a:solidFill>
              </a:rPr>
              <a:t>Do expensive wines affect its rating? </a:t>
            </a:r>
          </a:p>
          <a:p>
            <a:r>
              <a:rPr lang="en-US" dirty="0"/>
              <a:t>Created incremental bins to find out the average Ratings levels for the Prices in $20 increments.</a:t>
            </a:r>
          </a:p>
          <a:p>
            <a:r>
              <a:rPr lang="en-US" dirty="0"/>
              <a:t>The lower priced wines on average had lower ratings than the higher priced wines. </a:t>
            </a:r>
          </a:p>
          <a:p>
            <a:r>
              <a:rPr lang="en-US" dirty="0"/>
              <a:t>According to the findings, price does not have an affect on ratings past $60-$79</a:t>
            </a:r>
          </a:p>
          <a:p>
            <a:pPr marL="45720" indent="0" algn="ctr">
              <a:buNone/>
            </a:pPr>
            <a:endParaRPr lang="en-US" dirty="0"/>
          </a:p>
        </p:txBody>
      </p:sp>
      <p:pic>
        <p:nvPicPr>
          <p:cNvPr id="3074" name="Picture 2">
            <a:extLst>
              <a:ext uri="{FF2B5EF4-FFF2-40B4-BE49-F238E27FC236}">
                <a16:creationId xmlns:a16="http://schemas.microsoft.com/office/drawing/2014/main" id="{F5AD3978-F288-4499-82D3-C8FF23D0B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524000"/>
            <a:ext cx="5748804"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4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effectLst/>
              </a:rPr>
              <a:t>Data Analysis</a:t>
            </a:r>
            <a:endParaRPr lang="en-US" dirty="0"/>
          </a:p>
        </p:txBody>
      </p:sp>
      <p:sp>
        <p:nvSpPr>
          <p:cNvPr id="3" name="Content Placeholder 2"/>
          <p:cNvSpPr>
            <a:spLocks noGrp="1"/>
          </p:cNvSpPr>
          <p:nvPr>
            <p:ph sz="half" idx="1"/>
          </p:nvPr>
        </p:nvSpPr>
        <p:spPr/>
        <p:txBody>
          <a:bodyPr/>
          <a:lstStyle/>
          <a:p>
            <a:pPr lvl="0"/>
            <a:r>
              <a:rPr lang="en-US" sz="2800" dirty="0">
                <a:solidFill>
                  <a:schemeClr val="accent1"/>
                </a:solidFill>
              </a:rPr>
              <a:t>How does variety affect wine popularity against price?</a:t>
            </a:r>
          </a:p>
          <a:p>
            <a:r>
              <a:rPr lang="en-US" dirty="0"/>
              <a:t>Grouped 8 common varieties of wines together</a:t>
            </a:r>
          </a:p>
          <a:p>
            <a:r>
              <a:rPr lang="en-US" dirty="0"/>
              <a:t>Found the average price and points for each variety of wine</a:t>
            </a:r>
          </a:p>
          <a:p>
            <a:r>
              <a:rPr lang="en-US" dirty="0"/>
              <a:t>Merged wines, price, and points together  </a:t>
            </a:r>
          </a:p>
          <a:p>
            <a:pPr marL="45720" indent="0" algn="ctr">
              <a:buNone/>
            </a:pPr>
            <a:endParaRPr lang="en-US" dirty="0"/>
          </a:p>
        </p:txBody>
      </p:sp>
      <p:pic>
        <p:nvPicPr>
          <p:cNvPr id="7" name="Content Placeholder 6">
            <a:extLst>
              <a:ext uri="{FF2B5EF4-FFF2-40B4-BE49-F238E27FC236}">
                <a16:creationId xmlns:a16="http://schemas.microsoft.com/office/drawing/2014/main" id="{A1950563-B63F-4201-B3F5-568BC545FB31}"/>
              </a:ext>
            </a:extLst>
          </p:cNvPr>
          <p:cNvPicPr>
            <a:picLocks noGrp="1" noChangeAspect="1"/>
          </p:cNvPicPr>
          <p:nvPr>
            <p:ph sz="half" idx="2"/>
          </p:nvPr>
        </p:nvPicPr>
        <p:blipFill>
          <a:blip r:embed="rId2"/>
          <a:stretch>
            <a:fillRect/>
          </a:stretch>
        </p:blipFill>
        <p:spPr>
          <a:xfrm>
            <a:off x="6096001" y="1825626"/>
            <a:ext cx="3910012" cy="3511550"/>
          </a:xfrm>
          <a:prstGeom prst="rect">
            <a:avLst/>
          </a:prstGeom>
        </p:spPr>
      </p:pic>
    </p:spTree>
    <p:extLst>
      <p:ext uri="{BB962C8B-B14F-4D97-AF65-F5344CB8AC3E}">
        <p14:creationId xmlns:p14="http://schemas.microsoft.com/office/powerpoint/2010/main" val="2068464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496</TotalTime>
  <Words>690</Words>
  <Application>Microsoft Macintosh PowerPoint</Application>
  <PresentationFormat>Widescreen</PresentationFormat>
  <Paragraphs>70</Paragraphs>
  <Slides>16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Cambria</vt:lpstr>
      <vt:lpstr>Red Line Business 16x9</vt:lpstr>
      <vt:lpstr>Wines From  Around The World</vt:lpstr>
      <vt:lpstr>Wines from around the world</vt:lpstr>
      <vt:lpstr>Motivation &amp; Summary</vt:lpstr>
      <vt:lpstr>Questions &amp; Data</vt:lpstr>
      <vt:lpstr>Data Cleanup &amp; Exploration</vt:lpstr>
      <vt:lpstr>Data Analysis</vt:lpstr>
      <vt:lpstr>Data Analysis</vt:lpstr>
      <vt:lpstr>Data Analysis</vt:lpstr>
      <vt:lpstr>Data Analysis</vt:lpstr>
      <vt:lpstr>Data Analysis</vt:lpstr>
      <vt:lpstr>Data Analysis</vt:lpstr>
      <vt:lpstr>Data Analysis</vt:lpstr>
      <vt:lpstr>Discussion</vt:lpstr>
      <vt:lpstr>Post Mortem</vt:lpstr>
      <vt:lpstr>Questions?</vt:lpstr>
      <vt:lpstr>Cheers!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Wines From Around The World</dc:title>
  <dc:creator>Anthony Suitto</dc:creator>
  <cp:lastModifiedBy>Jessica Schielka</cp:lastModifiedBy>
  <cp:revision>30</cp:revision>
  <dcterms:created xsi:type="dcterms:W3CDTF">2018-11-01T22:22:49Z</dcterms:created>
  <dcterms:modified xsi:type="dcterms:W3CDTF">2018-11-03T05:08:00Z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